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1238" r:id="rId3"/>
    <p:sldId id="1242" r:id="rId4"/>
    <p:sldId id="1243" r:id="rId5"/>
    <p:sldId id="1292" r:id="rId6"/>
    <p:sldId id="1244" r:id="rId7"/>
    <p:sldId id="1253" r:id="rId8"/>
    <p:sldId id="1293" r:id="rId9"/>
    <p:sldId id="1296" r:id="rId10"/>
    <p:sldId id="1294" r:id="rId11"/>
    <p:sldId id="1295" r:id="rId12"/>
    <p:sldId id="1254" r:id="rId13"/>
    <p:sldId id="1256" r:id="rId14"/>
    <p:sldId id="1297" r:id="rId15"/>
    <p:sldId id="1266" r:id="rId16"/>
    <p:sldId id="1267" r:id="rId17"/>
    <p:sldId id="1240" r:id="rId18"/>
    <p:sldId id="1298" r:id="rId19"/>
    <p:sldId id="1269" r:id="rId20"/>
    <p:sldId id="1299" r:id="rId21"/>
    <p:sldId id="1300" r:id="rId22"/>
    <p:sldId id="1301" r:id="rId23"/>
    <p:sldId id="1278" r:id="rId24"/>
    <p:sldId id="1279" r:id="rId25"/>
    <p:sldId id="1280" r:id="rId26"/>
    <p:sldId id="1288" r:id="rId27"/>
    <p:sldId id="1284"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30.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波粒二象性</a:t>
            </a: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光电效应及其解释</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8748"/>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康普顿效应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）康普顿效应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散射谱线中除了有波长与原波长相同的成分外，还有波长较长的成分，这种现象称为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康普顿效应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3317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6497"/>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）康普顿效应的解释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为了解释波长变长的现象，康普顿假设电子是自由电子，当光子与电子相互作用时，其过程可视为弹性碰撞，既遵守能量守恒定律，又遵守动量守恒定律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在碰撞中光子将能量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的一部分传递给了电子，光子的能量减少，波长变长，如图所示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康普顿提出的理论与实验结果相符，从而进一步说明光具有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f29.jpg" descr="id:2147492504;FounderCES"/>
          <p:cNvPicPr/>
          <p:nvPr/>
        </p:nvPicPr>
        <p:blipFill>
          <a:blip r:embed="rId2"/>
          <a:stretch>
            <a:fillRect/>
          </a:stretch>
        </p:blipFill>
        <p:spPr>
          <a:xfrm>
            <a:off x="3502918" y="3989417"/>
            <a:ext cx="4818380" cy="1887855"/>
          </a:xfrm>
          <a:prstGeom prst="rect">
            <a:avLst/>
          </a:prstGeom>
        </p:spPr>
      </p:pic>
    </p:spTree>
    <p:extLst>
      <p:ext uri="{BB962C8B-B14F-4D97-AF65-F5344CB8AC3E}">
        <p14:creationId xmlns:p14="http://schemas.microsoft.com/office/powerpoint/2010/main" val="875925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光电效应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光电效应在自动化控制和光电成像等领域有着广泛的应用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光电开关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光电管是利用光电效应使光信号转换成电信号的基本光电转换器件，应用光电管可控制电路接通或断开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光电成像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光电成像的原理是利用光电效应先将光信号转换成电信号，然后将电信号转换成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光信号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2"/>
          <a:stretch>
            <a:fillRect/>
          </a:stretch>
        </p:blipFill>
        <p:spPr>
          <a:xfrm>
            <a:off x="406574" y="1083509"/>
            <a:ext cx="1174298" cy="312071"/>
          </a:xfrm>
          <a:prstGeom prst="rect">
            <a:avLst/>
          </a:prstGeom>
        </p:spPr>
      </p:pic>
    </p:spTree>
    <p:extLst>
      <p:ext uri="{BB962C8B-B14F-4D97-AF65-F5344CB8AC3E}">
        <p14:creationId xmlns:p14="http://schemas.microsoft.com/office/powerpoint/2010/main" val="4160622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2856"/>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的波粒二象性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光既有粒子的特征，又有波的特征，即光具有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波粒二象性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242;FounderCES"/>
          <p:cNvPicPr/>
          <p:nvPr/>
        </p:nvPicPr>
        <p:blipFill>
          <a:blip r:embed="rId2"/>
          <a:stretch>
            <a:fillRect/>
          </a:stretch>
        </p:blipFill>
        <p:spPr>
          <a:xfrm>
            <a:off x="406574" y="2295456"/>
            <a:ext cx="1205865" cy="320040"/>
          </a:xfrm>
          <a:prstGeom prst="rect">
            <a:avLst/>
          </a:prstGeom>
        </p:spPr>
      </p:pic>
    </p:spTree>
    <p:extLst>
      <p:ext uri="{BB962C8B-B14F-4D97-AF65-F5344CB8AC3E}">
        <p14:creationId xmlns:p14="http://schemas.microsoft.com/office/powerpoint/2010/main" val="1167480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132856"/>
            <a:ext cx="11521280" cy="1368152"/>
          </a:xfrm>
          <a:prstGeom prst="rect">
            <a:avLst/>
          </a:prstGeom>
        </p:spPr>
      </p:pic>
      <p:sp>
        <p:nvSpPr>
          <p:cNvPr id="2" name="内容占位符 1"/>
          <p:cNvSpPr>
            <a:spLocks noGrp="1"/>
          </p:cNvSpPr>
          <p:nvPr>
            <p:ph idx="1"/>
          </p:nvPr>
        </p:nvSpPr>
        <p:spPr>
          <a:xfrm>
            <a:off x="360854" y="2206605"/>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大量光子易显示波动性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而少量光子易显示出粒子性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波长长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的光波动性强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而波长短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的光粒子性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525;FounderCES"/>
          <p:cNvPicPr/>
          <p:nvPr/>
        </p:nvPicPr>
        <p:blipFill>
          <a:blip r:embed="rId3"/>
          <a:stretch>
            <a:fillRect/>
          </a:stretch>
        </p:blipFill>
        <p:spPr>
          <a:xfrm>
            <a:off x="478582" y="2348880"/>
            <a:ext cx="1584947" cy="370329"/>
          </a:xfrm>
          <a:prstGeom prst="rect">
            <a:avLst/>
          </a:prstGeom>
        </p:spPr>
      </p:pic>
    </p:spTree>
    <p:extLst>
      <p:ext uri="{BB962C8B-B14F-4D97-AF65-F5344CB8AC3E}">
        <p14:creationId xmlns:p14="http://schemas.microsoft.com/office/powerpoint/2010/main" val="1270279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64633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光电效应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中的几</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2"/>
          <a:stretch>
            <a:fillRect/>
          </a:stretch>
        </p:blipFill>
        <p:spPr>
          <a:xfrm>
            <a:off x="2854846" y="692696"/>
            <a:ext cx="6596380" cy="569595"/>
          </a:xfrm>
          <a:prstGeom prst="rect">
            <a:avLst/>
          </a:prstGeom>
        </p:spPr>
      </p:pic>
      <p:pic>
        <p:nvPicPr>
          <p:cNvPr id="4" name="要点1.EPS" descr="id:2147489291;FounderCES"/>
          <p:cNvPicPr/>
          <p:nvPr/>
        </p:nvPicPr>
        <p:blipFill>
          <a:blip r:embed="rId3"/>
          <a:stretch>
            <a:fillRect/>
          </a:stretch>
        </p:blipFill>
        <p:spPr>
          <a:xfrm>
            <a:off x="406574" y="1628800"/>
            <a:ext cx="864096" cy="303219"/>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998492213"/>
              </p:ext>
            </p:extLst>
          </p:nvPr>
        </p:nvGraphicFramePr>
        <p:xfrm>
          <a:off x="334568" y="2060848"/>
          <a:ext cx="11521279" cy="4276102"/>
        </p:xfrm>
        <a:graphic>
          <a:graphicData uri="http://schemas.openxmlformats.org/drawingml/2006/table">
            <a:tbl>
              <a:tblPr firstRow="1" firstCol="1" bandRow="1"/>
              <a:tblGrid>
                <a:gridCol w="1008110">
                  <a:extLst>
                    <a:ext uri="{9D8B030D-6E8A-4147-A177-3AD203B41FA5}">
                      <a16:colId xmlns:a16="http://schemas.microsoft.com/office/drawing/2014/main" val="130594981"/>
                    </a:ext>
                  </a:extLst>
                </a:gridCol>
                <a:gridCol w="1296144">
                  <a:extLst>
                    <a:ext uri="{9D8B030D-6E8A-4147-A177-3AD203B41FA5}">
                      <a16:colId xmlns:a16="http://schemas.microsoft.com/office/drawing/2014/main" val="1724958537"/>
                    </a:ext>
                  </a:extLst>
                </a:gridCol>
                <a:gridCol w="9217025">
                  <a:extLst>
                    <a:ext uri="{9D8B030D-6E8A-4147-A177-3AD203B41FA5}">
                      <a16:colId xmlns:a16="http://schemas.microsoft.com/office/drawing/2014/main" val="4055746323"/>
                    </a:ext>
                  </a:extLst>
                </a:gridCol>
              </a:tblGrid>
              <a:tr h="432048">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两组对比概念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20081567"/>
                  </a:ext>
                </a:extLst>
              </a:tr>
              <a:tr h="1234353">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光子指光在空间传播时的每一份能量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光子不带电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光电子是金属表面受到光照射时发射出来的电子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其本质是电子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光子是光电效应的因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光电子是果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18173710"/>
                  </a:ext>
                </a:extLst>
              </a:tr>
              <a:tr h="2468707">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光电子的初</a:t>
                      </a:r>
                      <a:endParaRPr lang="en-US" altLang="zh-CN" sz="24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初动能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光照射到金属表面时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光子的能量全部被电子吸收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电子吸收了光子的能量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可能向各个方向运动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需克服原子核和其他原子的阻碍而损失一部分能量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剩余部分的能量为光电子的初动能</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只有金属表面的电子直接向外飞出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只需克服原子核的引力做功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此时才具有最大初动能</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光电子的初动能小于或等于光电子的最大初动能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26249167"/>
                  </a:ext>
                </a:extLst>
              </a:tr>
            </a:tbl>
          </a:graphicData>
        </a:graphic>
      </p:graphicFrame>
    </p:spTree>
    <p:extLst>
      <p:ext uri="{BB962C8B-B14F-4D97-AF65-F5344CB8AC3E}">
        <p14:creationId xmlns:p14="http://schemas.microsoft.com/office/powerpoint/2010/main" val="2376370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960784941"/>
              </p:ext>
            </p:extLst>
          </p:nvPr>
        </p:nvGraphicFramePr>
        <p:xfrm>
          <a:off x="334566" y="908720"/>
          <a:ext cx="11521280" cy="5335000"/>
        </p:xfrm>
        <a:graphic>
          <a:graphicData uri="http://schemas.openxmlformats.org/drawingml/2006/table">
            <a:tbl>
              <a:tblPr firstRow="1" firstCol="1" bandRow="1"/>
              <a:tblGrid>
                <a:gridCol w="1080120">
                  <a:extLst>
                    <a:ext uri="{9D8B030D-6E8A-4147-A177-3AD203B41FA5}">
                      <a16:colId xmlns:a16="http://schemas.microsoft.com/office/drawing/2014/main" val="2507845947"/>
                    </a:ext>
                  </a:extLst>
                </a:gridCol>
                <a:gridCol w="1152128">
                  <a:extLst>
                    <a:ext uri="{9D8B030D-6E8A-4147-A177-3AD203B41FA5}">
                      <a16:colId xmlns:a16="http://schemas.microsoft.com/office/drawing/2014/main" val="2320105951"/>
                    </a:ext>
                  </a:extLst>
                </a:gridCol>
                <a:gridCol w="9289032">
                  <a:extLst>
                    <a:ext uri="{9D8B030D-6E8A-4147-A177-3AD203B41FA5}">
                      <a16:colId xmlns:a16="http://schemas.microsoft.com/office/drawing/2014/main" val="3340498871"/>
                    </a:ext>
                  </a:extLst>
                </a:gridCol>
              </a:tblGrid>
              <a:tr h="733471">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两组对比概念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70911598"/>
                  </a:ext>
                </a:extLst>
              </a:tr>
              <a:tr h="1309461">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入射光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的强度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光子的能量即每个光子的能量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其值为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为光子的频率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其大小由光的频率决定</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入射光的强度指单位时间内照射到金属表面单位面积上的总能量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入射光的强度等于单位时间内照射到金属表面单位面积上的光子能量与入射光子数的乘积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47488730"/>
                  </a:ext>
                </a:extLst>
              </a:tr>
              <a:tr h="973054">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金属板飞出的光电子到达阳极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回路中便产生光电流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随着所加正向电压的增大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但光电流趋于一个饱和值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这个饱和值是饱和电流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在一定的光照条件下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饱和电流与所加电压大小无关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37803065"/>
                  </a:ext>
                </a:extLst>
              </a:tr>
              <a:tr h="973054">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饱和电流与入射光强度成正比的规律是对频率相同的光照射金属产生光电效应而言的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对于不同频率的光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由于每个光子的能量不同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饱和电流与入射光强度之间没有简单的正比关系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68674849"/>
                  </a:ext>
                </a:extLst>
              </a:tr>
            </a:tbl>
          </a:graphicData>
        </a:graphic>
      </p:graphicFrame>
    </p:spTree>
    <p:extLst>
      <p:ext uri="{BB962C8B-B14F-4D97-AF65-F5344CB8AC3E}">
        <p14:creationId xmlns:p14="http://schemas.microsoft.com/office/powerpoint/2010/main" val="1673475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0928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光电效应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方程的理解与应用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光电子的初动能范围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是光电子的最大初动能，就某个光电子而言，其离开金属时剩余动能大小理论上可以是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内的任何数值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光电效应方程实质上是能量守恒方程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的光子被电子所吸收，电子用这些能量中的一部分来脱离金属，剩余的就是电子离开金属表面时的动能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如果脱离金属做功最少为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，则电子离开金属表面时动能最大为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，根据能量守恒定律可知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809283"/>
              </a:xfrm>
              <a:blipFill>
                <a:blip r:embed="rId2"/>
                <a:stretch>
                  <a:fillRect l="-796" r="-849" b="-315"/>
                </a:stretch>
              </a:blipFill>
            </p:spPr>
            <p:txBody>
              <a:bodyPr/>
              <a:lstStyle/>
              <a:p>
                <a:r>
                  <a:rPr lang="zh-CN" altLang="en-US">
                    <a:noFill/>
                  </a:rPr>
                  <a:t> </a:t>
                </a:r>
              </a:p>
            </p:txBody>
          </p:sp>
        </mc:Fallback>
      </mc:AlternateContent>
      <p:pic>
        <p:nvPicPr>
          <p:cNvPr id="3" name="要点2.EPS" descr="id:2147492554;FounderCES"/>
          <p:cNvPicPr/>
          <p:nvPr/>
        </p:nvPicPr>
        <p:blipFill>
          <a:blip r:embed="rId3"/>
          <a:stretch>
            <a:fillRect/>
          </a:stretch>
        </p:blipFill>
        <p:spPr>
          <a:xfrm>
            <a:off x="406574" y="908720"/>
            <a:ext cx="912495" cy="320040"/>
          </a:xfrm>
          <a:prstGeom prst="rect">
            <a:avLst/>
          </a:prstGeom>
        </p:spPr>
      </p:pic>
    </p:spTree>
    <p:extLst>
      <p:ext uri="{BB962C8B-B14F-4D97-AF65-F5344CB8AC3E}">
        <p14:creationId xmlns:p14="http://schemas.microsoft.com/office/powerpoint/2010/main" val="3811635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2132856"/>
                <a:ext cx="11485848" cy="19314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光电效应方程包含产生光电效应的条件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若发生光电效应，则光电子的最大初动能必须大于零，即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，亦即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恰好是光电效应的极限频率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2132856"/>
                <a:ext cx="11485848" cy="1931426"/>
              </a:xfrm>
              <a:blipFill>
                <a:blip r:embed="rId2"/>
                <a:stretch>
                  <a:fillRect l="-796" r="-849" b="-189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57746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我国中微子探测实验利用光电管把光信号转换为电信号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分别是光电管的阳极和阴极，加在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之间的电压为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现将发光功率为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的激光器发出的频率为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的光全部照射在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上，回路中形成电流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材料的逸出功为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，普朗克常量为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）求光电子到达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时的最大动能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2"/>
          <a:stretch>
            <a:fillRect/>
          </a:stretch>
        </p:blipFill>
        <p:spPr>
          <a:xfrm>
            <a:off x="406574" y="908720"/>
            <a:ext cx="1068705" cy="344170"/>
          </a:xfrm>
          <a:prstGeom prst="rect">
            <a:avLst/>
          </a:prstGeom>
        </p:spPr>
      </p:pic>
      <p:pic>
        <p:nvPicPr>
          <p:cNvPr id="4" name="gh49.jpg" descr="id:2147492568;FounderCES"/>
          <p:cNvPicPr/>
          <p:nvPr/>
        </p:nvPicPr>
        <p:blipFill>
          <a:blip r:embed="rId3"/>
          <a:stretch>
            <a:fillRect/>
          </a:stretch>
        </p:blipFill>
        <p:spPr>
          <a:xfrm>
            <a:off x="4655046" y="3933056"/>
            <a:ext cx="2502278" cy="1800200"/>
          </a:xfrm>
          <a:prstGeom prst="rect">
            <a:avLst/>
          </a:prstGeom>
        </p:spPr>
      </p:pic>
    </p:spTree>
    <p:extLst>
      <p:ext uri="{BB962C8B-B14F-4D97-AF65-F5344CB8AC3E}">
        <p14:creationId xmlns:p14="http://schemas.microsoft.com/office/powerpoint/2010/main" val="4007071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光电效应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物理学中，在光的照射下电子从物体表面逸出的现象，称为光电效应，这种逸出的电子称为光电子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406574" y="1484784"/>
            <a:ext cx="1116965" cy="30861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u="wavy" smtClean="0">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u="wavy">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光电效应方程可知</a:t>
            </a:r>
            <a:r>
              <a:rPr lang="zh-CN" altLang="zh-CN"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光电子的最大初功能</a:t>
            </a:r>
            <a:r>
              <a:rPr lang="en-US" altLang="zh-CN" b="1" i="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u="wavy" baseline="-2500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k0</a:t>
            </a:r>
            <a:r>
              <a:rPr lang="zh-CN" altLang="zh-CN"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逸出</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的光电子在电场中加速向</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根据动能定理有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2"/>
          <a:stretch>
            <a:fillRect/>
          </a:stretch>
        </p:blipFill>
        <p:spPr>
          <a:xfrm>
            <a:off x="406574" y="953569"/>
            <a:ext cx="798830" cy="284480"/>
          </a:xfrm>
          <a:prstGeom prst="rect">
            <a:avLst/>
          </a:prstGeom>
        </p:spPr>
      </p:pic>
      <p:pic>
        <p:nvPicPr>
          <p:cNvPr id="4" name="箭头右.eps" descr="id:2147492582;FounderCES"/>
          <p:cNvPicPr/>
          <p:nvPr/>
        </p:nvPicPr>
        <p:blipFill>
          <a:blip r:embed="rId3"/>
          <a:stretch>
            <a:fillRect/>
          </a:stretch>
        </p:blipFill>
        <p:spPr>
          <a:xfrm>
            <a:off x="550590" y="1340768"/>
            <a:ext cx="437515" cy="344170"/>
          </a:xfrm>
          <a:prstGeom prst="rect">
            <a:avLst/>
          </a:prstGeom>
        </p:spPr>
      </p:pic>
      <p:sp>
        <p:nvSpPr>
          <p:cNvPr id="6" name="矩形 5"/>
          <p:cNvSpPr/>
          <p:nvPr/>
        </p:nvSpPr>
        <p:spPr>
          <a:xfrm>
            <a:off x="1054646" y="1268760"/>
            <a:ext cx="8951862" cy="1200329"/>
          </a:xfrm>
          <a:prstGeom prst="rect">
            <a:avLst/>
          </a:prstGeom>
        </p:spPr>
        <p:txBody>
          <a:bodyPr wrap="square">
            <a:spAutoFit/>
          </a:bodyPr>
          <a:lstStyle/>
          <a:p>
            <a:pPr algn="just">
              <a:lnSpc>
                <a:spcPct val="150000"/>
              </a:lnSpc>
              <a:spcAft>
                <a:spcPts val="0"/>
              </a:spcAft>
            </a:pPr>
            <a:r>
              <a:rPr lang="zh-CN" altLang="zh-CN" sz="2400">
                <a:solidFill>
                  <a:srgbClr val="00B0F0"/>
                </a:solidFill>
                <a:ea typeface="楷体" panose="02010609060101010101" pitchFamily="49" charset="-122"/>
                <a:cs typeface="Times New Roman" panose="02020603050405020304" pitchFamily="18" charset="0"/>
              </a:rPr>
              <a:t>从阴极</a:t>
            </a:r>
            <a:r>
              <a:rPr lang="en-US" altLang="zh-CN" sz="2400">
                <a:solidFill>
                  <a:srgbClr val="00B0F0"/>
                </a:solidFill>
                <a:cs typeface="Times New Roman" panose="02020603050405020304" pitchFamily="18" charset="0"/>
              </a:rPr>
              <a:t>K</a:t>
            </a:r>
            <a:r>
              <a:rPr lang="zh-CN" altLang="zh-CN" sz="2400">
                <a:solidFill>
                  <a:srgbClr val="00B0F0"/>
                </a:solidFill>
                <a:ea typeface="楷体" panose="02010609060101010101" pitchFamily="49" charset="-122"/>
                <a:cs typeface="Times New Roman" panose="02020603050405020304" pitchFamily="18" charset="0"/>
              </a:rPr>
              <a:t>逸出的所有光电子中</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具有最大初动能的光电子到达阳极</a:t>
            </a:r>
            <a:r>
              <a:rPr lang="en-US" altLang="zh-CN" sz="2400">
                <a:solidFill>
                  <a:srgbClr val="00B0F0"/>
                </a:solidFill>
                <a:cs typeface="Times New Roman" panose="02020603050405020304" pitchFamily="18" charset="0"/>
              </a:rPr>
              <a:t>A</a:t>
            </a:r>
            <a:r>
              <a:rPr lang="zh-CN" altLang="zh-CN" sz="2400">
                <a:solidFill>
                  <a:srgbClr val="00B0F0"/>
                </a:solidFill>
                <a:ea typeface="楷体" panose="02010609060101010101" pitchFamily="49" charset="-122"/>
                <a:cs typeface="Times New Roman" panose="02020603050405020304" pitchFamily="18" charset="0"/>
              </a:rPr>
              <a:t>时的动能最大</a:t>
            </a:r>
            <a:r>
              <a:rPr lang="en-US" altLang="zh-CN" sz="2400">
                <a:solidFill>
                  <a:srgbClr val="00B0F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7" name="内容占位符 1"/>
          <p:cNvSpPr txBox="1">
            <a:spLocks/>
          </p:cNvSpPr>
          <p:nvPr/>
        </p:nvSpPr>
        <p:spPr bwMode="auto">
          <a:xfrm>
            <a:off x="360854" y="40770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i="1" smtClean="0">
                <a:solidFill>
                  <a:srgbClr val="FF0000"/>
                </a:solidFill>
                <a:latin typeface="Times New Roman" panose="02020603050405020304" pitchFamily="18" charset="0"/>
                <a:ea typeface="宋体" panose="02010600030101010101" pitchFamily="2" charset="-122"/>
              </a:rPr>
              <a:t>             eU</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hν</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W</a:t>
            </a:r>
            <a:endParaRPr lang="zh-CN" altLang="en-US"/>
          </a:p>
        </p:txBody>
      </p:sp>
      <p:pic>
        <p:nvPicPr>
          <p:cNvPr id="8" name="24答案.EPS" descr="id:2147489333;FounderCES"/>
          <p:cNvPicPr/>
          <p:nvPr/>
        </p:nvPicPr>
        <p:blipFill>
          <a:blip r:embed="rId4"/>
          <a:stretch>
            <a:fillRect/>
          </a:stretch>
        </p:blipFill>
        <p:spPr>
          <a:xfrm>
            <a:off x="478582" y="4239672"/>
            <a:ext cx="792088" cy="281930"/>
          </a:xfrm>
          <a:prstGeom prst="rect">
            <a:avLst/>
          </a:prstGeom>
        </p:spPr>
      </p:pic>
      <p:pic>
        <p:nvPicPr>
          <p:cNvPr id="9" name="gh49.jpg" descr="id:2147492568;FounderCES"/>
          <p:cNvPicPr/>
          <p:nvPr/>
        </p:nvPicPr>
        <p:blipFill>
          <a:blip r:embed="rId5"/>
          <a:stretch>
            <a:fillRect/>
          </a:stretch>
        </p:blipFill>
        <p:spPr>
          <a:xfrm>
            <a:off x="7175325" y="2420888"/>
            <a:ext cx="3102825" cy="2232248"/>
          </a:xfrm>
          <a:prstGeom prst="rect">
            <a:avLst/>
          </a:prstGeom>
        </p:spPr>
      </p:pic>
    </p:spTree>
    <p:extLst>
      <p:ext uri="{BB962C8B-B14F-4D97-AF65-F5344CB8AC3E}">
        <p14:creationId xmlns:p14="http://schemas.microsoft.com/office/powerpoint/2010/main" val="79135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）若每入射</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个光子会产生</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个光电子，所有的光电子都能到达</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，求回路的电流</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49.jpg" descr="id:2147492568;FounderCES"/>
          <p:cNvPicPr/>
          <p:nvPr/>
        </p:nvPicPr>
        <p:blipFill>
          <a:blip r:embed="rId2"/>
          <a:stretch>
            <a:fillRect/>
          </a:stretch>
        </p:blipFill>
        <p:spPr>
          <a:xfrm>
            <a:off x="8615486" y="1700808"/>
            <a:ext cx="3102825" cy="2232248"/>
          </a:xfrm>
          <a:prstGeom prst="rect">
            <a:avLst/>
          </a:prstGeom>
        </p:spPr>
      </p:pic>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1340768"/>
                <a:ext cx="11485848" cy="291900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内到达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极的光子数量为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nhν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设时间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内逸出光电子个数为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回路的电流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𝒂𝒆</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𝑷𝒆</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𝑵𝒉</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𝝂</m:t>
                        </m:r>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1340768"/>
                <a:ext cx="11485848" cy="2919004"/>
              </a:xfrm>
              <a:prstGeom prst="rect">
                <a:avLst/>
              </a:prstGeom>
              <a:blipFill>
                <a:blip r:embed="rId3"/>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4"/>
          <a:stretch>
            <a:fillRect/>
          </a:stretch>
        </p:blipFill>
        <p:spPr>
          <a:xfrm>
            <a:off x="406574" y="1548217"/>
            <a:ext cx="798830" cy="284480"/>
          </a:xfrm>
          <a:prstGeom prst="rect">
            <a:avLst/>
          </a:prstGeom>
        </p:spPr>
      </p:pic>
      <mc:AlternateContent xmlns:mc="http://schemas.openxmlformats.org/markup-compatibility/2006">
        <mc:Choice xmlns:a14="http://schemas.microsoft.com/office/drawing/2010/main" Requires="a14">
          <p:sp>
            <p:nvSpPr>
              <p:cNvPr id="6" name="内容占位符 1"/>
              <p:cNvSpPr txBox="1">
                <a:spLocks/>
              </p:cNvSpPr>
              <p:nvPr/>
            </p:nvSpPr>
            <p:spPr bwMode="auto">
              <a:xfrm>
                <a:off x="360854" y="4123317"/>
                <a:ext cx="11485848" cy="8898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𝑷𝒆</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𝑵𝒉</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𝝂</m:t>
                        </m:r>
                      </m:den>
                    </m:f>
                  </m:oMath>
                </a14:m>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4123317"/>
                <a:ext cx="11485848" cy="889859"/>
              </a:xfrm>
              <a:prstGeom prst="rect">
                <a:avLst/>
              </a:prstGeom>
              <a:blipFill>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333;FounderCES"/>
          <p:cNvPicPr/>
          <p:nvPr/>
        </p:nvPicPr>
        <p:blipFill>
          <a:blip r:embed="rId6"/>
          <a:stretch>
            <a:fillRect/>
          </a:stretch>
        </p:blipFill>
        <p:spPr>
          <a:xfrm>
            <a:off x="478582" y="4508043"/>
            <a:ext cx="792088" cy="281930"/>
          </a:xfrm>
          <a:prstGeom prst="rect">
            <a:avLst/>
          </a:prstGeom>
        </p:spPr>
      </p:pic>
    </p:spTree>
    <p:extLst>
      <p:ext uri="{BB962C8B-B14F-4D97-AF65-F5344CB8AC3E}">
        <p14:creationId xmlns:p14="http://schemas.microsoft.com/office/powerpoint/2010/main" val="419239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91400"/>
            <a:ext cx="11521280" cy="2357680"/>
          </a:xfrm>
          <a:prstGeom prst="rect">
            <a:avLst/>
          </a:prstGeom>
        </p:spPr>
      </p:pic>
      <p:sp>
        <p:nvSpPr>
          <p:cNvPr id="2" name="内容占位符 1"/>
          <p:cNvSpPr>
            <a:spLocks noGrp="1"/>
          </p:cNvSpPr>
          <p:nvPr>
            <p:ph idx="1"/>
          </p:nvPr>
        </p:nvSpPr>
        <p:spPr>
          <a:xfrm>
            <a:off x="360854" y="1772816"/>
            <a:ext cx="11485848" cy="2308324"/>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逸出的所有光电子中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具有最大初动能的光电子到达阳极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时的动能最大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在未形成饱和光电流的情况下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有些光电子不会被阳极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之间的电场俘获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只有部分光电子能够到达阳极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596;FounderCES"/>
          <p:cNvPicPr/>
          <p:nvPr/>
        </p:nvPicPr>
        <p:blipFill>
          <a:blip r:embed="rId3"/>
          <a:stretch>
            <a:fillRect/>
          </a:stretch>
        </p:blipFill>
        <p:spPr>
          <a:xfrm>
            <a:off x="406574" y="1988840"/>
            <a:ext cx="1539574" cy="360040"/>
          </a:xfrm>
          <a:prstGeom prst="rect">
            <a:avLst/>
          </a:prstGeom>
        </p:spPr>
      </p:pic>
    </p:spTree>
    <p:extLst>
      <p:ext uri="{BB962C8B-B14F-4D97-AF65-F5344CB8AC3E}">
        <p14:creationId xmlns:p14="http://schemas.microsoft.com/office/powerpoint/2010/main" val="2439585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光电效应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类</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89383;FounderCES"/>
          <p:cNvPicPr/>
          <p:nvPr/>
        </p:nvPicPr>
        <p:blipFill>
          <a:blip r:embed="rId2"/>
          <a:stretch>
            <a:fillRect/>
          </a:stretch>
        </p:blipFill>
        <p:spPr>
          <a:xfrm>
            <a:off x="478582" y="908720"/>
            <a:ext cx="820199" cy="288032"/>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328246353"/>
              </p:ext>
            </p:extLst>
          </p:nvPr>
        </p:nvGraphicFramePr>
        <p:xfrm>
          <a:off x="334567" y="1340768"/>
          <a:ext cx="11521280" cy="5146792"/>
        </p:xfrm>
        <a:graphic>
          <a:graphicData uri="http://schemas.openxmlformats.org/drawingml/2006/table">
            <a:tbl>
              <a:tblPr firstRow="1" firstCol="1" bandRow="1"/>
              <a:tblGrid>
                <a:gridCol w="2376263">
                  <a:extLst>
                    <a:ext uri="{9D8B030D-6E8A-4147-A177-3AD203B41FA5}">
                      <a16:colId xmlns:a16="http://schemas.microsoft.com/office/drawing/2014/main" val="2425755352"/>
                    </a:ext>
                  </a:extLst>
                </a:gridCol>
                <a:gridCol w="2664296">
                  <a:extLst>
                    <a:ext uri="{9D8B030D-6E8A-4147-A177-3AD203B41FA5}">
                      <a16:colId xmlns:a16="http://schemas.microsoft.com/office/drawing/2014/main" val="4234470380"/>
                    </a:ext>
                  </a:extLst>
                </a:gridCol>
                <a:gridCol w="6480721">
                  <a:extLst>
                    <a:ext uri="{9D8B030D-6E8A-4147-A177-3AD203B41FA5}">
                      <a16:colId xmlns:a16="http://schemas.microsoft.com/office/drawing/2014/main" val="2117210958"/>
                    </a:ext>
                  </a:extLst>
                </a:gridCol>
              </a:tblGrid>
              <a:tr h="532466">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91" marR="14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图线形状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由图线直接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得到的物理量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91" marR="14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42985470"/>
                  </a:ext>
                </a:extLst>
              </a:tr>
              <a:tr h="1597399">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最大初动能</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与入射光频率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的关系图线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91" marR="14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极限频率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轴交点的横坐标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逸出功</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轴交点纵坐标的绝对值</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普朗克常量</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图线的斜率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91" marR="14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33249744"/>
                  </a:ext>
                </a:extLst>
              </a:tr>
              <a:tr h="2396098">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入射光频率相同、强度不同时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91" marR="14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轴交点的横坐标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饱和光电流</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光电流的最大值</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光电子最大初动能</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91" marR="14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78886477"/>
                  </a:ext>
                </a:extLst>
              </a:tr>
            </a:tbl>
          </a:graphicData>
        </a:graphic>
      </p:graphicFrame>
      <p:pic>
        <p:nvPicPr>
          <p:cNvPr id="6" name="kb78.eps"/>
          <p:cNvPicPr/>
          <p:nvPr/>
        </p:nvPicPr>
        <p:blipFill>
          <a:blip r:embed="rId3"/>
          <a:stretch>
            <a:fillRect/>
          </a:stretch>
        </p:blipFill>
        <p:spPr>
          <a:xfrm>
            <a:off x="3430910" y="2348880"/>
            <a:ext cx="1669612" cy="1429053"/>
          </a:xfrm>
          <a:prstGeom prst="rect">
            <a:avLst/>
          </a:prstGeom>
        </p:spPr>
      </p:pic>
      <p:pic>
        <p:nvPicPr>
          <p:cNvPr id="7" name="kb79.eps"/>
          <p:cNvPicPr/>
          <p:nvPr/>
        </p:nvPicPr>
        <p:blipFill>
          <a:blip r:embed="rId4"/>
          <a:stretch>
            <a:fillRect/>
          </a:stretch>
        </p:blipFill>
        <p:spPr>
          <a:xfrm>
            <a:off x="3142878" y="4509120"/>
            <a:ext cx="1734244" cy="1584176"/>
          </a:xfrm>
          <a:prstGeom prst="rect">
            <a:avLst/>
          </a:prstGeom>
        </p:spPr>
      </p:pic>
    </p:spTree>
    <p:extLst>
      <p:ext uri="{BB962C8B-B14F-4D97-AF65-F5344CB8AC3E}">
        <p14:creationId xmlns:p14="http://schemas.microsoft.com/office/powerpoint/2010/main" val="889520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680514785"/>
              </p:ext>
            </p:extLst>
          </p:nvPr>
        </p:nvGraphicFramePr>
        <p:xfrm>
          <a:off x="406575" y="861758"/>
          <a:ext cx="11377264" cy="5231538"/>
        </p:xfrm>
        <a:graphic>
          <a:graphicData uri="http://schemas.openxmlformats.org/drawingml/2006/table">
            <a:tbl>
              <a:tblPr firstRow="1" firstCol="1" bandRow="1"/>
              <a:tblGrid>
                <a:gridCol w="2088231">
                  <a:extLst>
                    <a:ext uri="{9D8B030D-6E8A-4147-A177-3AD203B41FA5}">
                      <a16:colId xmlns:a16="http://schemas.microsoft.com/office/drawing/2014/main" val="2031182619"/>
                    </a:ext>
                  </a:extLst>
                </a:gridCol>
                <a:gridCol w="2376264">
                  <a:extLst>
                    <a:ext uri="{9D8B030D-6E8A-4147-A177-3AD203B41FA5}">
                      <a16:colId xmlns:a16="http://schemas.microsoft.com/office/drawing/2014/main" val="1022045391"/>
                    </a:ext>
                  </a:extLst>
                </a:gridCol>
                <a:gridCol w="6912769">
                  <a:extLst>
                    <a:ext uri="{9D8B030D-6E8A-4147-A177-3AD203B41FA5}">
                      <a16:colId xmlns:a16="http://schemas.microsoft.com/office/drawing/2014/main" val="311836999"/>
                    </a:ext>
                  </a:extLst>
                </a:gridCol>
              </a:tblGrid>
              <a:tr h="64656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960" marR="1796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图线形状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由图线直接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得到的物理量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960" marR="1796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4231231"/>
                  </a:ext>
                </a:extLst>
              </a:tr>
              <a:tr h="1939698">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光的频率不同时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960" marR="1796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轴交点的横坐标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饱和光电流</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光电流最大值</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光电子最大初动能</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960" marR="1796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1358471"/>
                  </a:ext>
                </a:extLst>
              </a:tr>
              <a:tr h="1939698">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与入射光频率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的关系图像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960" marR="1796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截止频率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图线与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轴交点的横坐标</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随入射光频率的增大而增大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普朗克常量</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等于图线的斜率与电子电荷量的乘积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此时两极之间接反向电压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960" marR="1796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96416755"/>
                  </a:ext>
                </a:extLst>
              </a:tr>
            </a:tbl>
          </a:graphicData>
        </a:graphic>
      </p:graphicFrame>
      <p:pic>
        <p:nvPicPr>
          <p:cNvPr id="5" name="kb80.eps"/>
          <p:cNvPicPr/>
          <p:nvPr/>
        </p:nvPicPr>
        <p:blipFill>
          <a:blip r:embed="rId2"/>
          <a:stretch>
            <a:fillRect/>
          </a:stretch>
        </p:blipFill>
        <p:spPr>
          <a:xfrm>
            <a:off x="2782838" y="2276872"/>
            <a:ext cx="1712379" cy="1080061"/>
          </a:xfrm>
          <a:prstGeom prst="rect">
            <a:avLst/>
          </a:prstGeom>
        </p:spPr>
      </p:pic>
      <p:pic>
        <p:nvPicPr>
          <p:cNvPr id="6" name="kb81.eps"/>
          <p:cNvPicPr/>
          <p:nvPr/>
        </p:nvPicPr>
        <p:blipFill>
          <a:blip r:embed="rId3"/>
          <a:stretch>
            <a:fillRect/>
          </a:stretch>
        </p:blipFill>
        <p:spPr>
          <a:xfrm>
            <a:off x="3070870" y="4293096"/>
            <a:ext cx="1412875" cy="1364615"/>
          </a:xfrm>
          <a:prstGeom prst="rect">
            <a:avLst/>
          </a:prstGeom>
        </p:spPr>
      </p:pic>
    </p:spTree>
    <p:extLst>
      <p:ext uri="{BB962C8B-B14F-4D97-AF65-F5344CB8AC3E}">
        <p14:creationId xmlns:p14="http://schemas.microsoft.com/office/powerpoint/2010/main" val="2219715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在光电效应实验中，某同学用同一光电管在不同实验条件下得到了三条光电流与电压之间的关系曲线，下列图像中正确的是（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2.EPS" descr="id:2147492618;FounderCES"/>
          <p:cNvPicPr/>
          <p:nvPr/>
        </p:nvPicPr>
        <p:blipFill>
          <a:blip r:embed="rId2"/>
          <a:stretch>
            <a:fillRect/>
          </a:stretch>
        </p:blipFill>
        <p:spPr>
          <a:xfrm>
            <a:off x="406575" y="908720"/>
            <a:ext cx="1008112" cy="324807"/>
          </a:xfrm>
          <a:prstGeom prst="rect">
            <a:avLst/>
          </a:prstGeom>
        </p:spPr>
      </p:pic>
      <p:pic>
        <p:nvPicPr>
          <p:cNvPr id="5" name="ca347a.jpg" descr="id:2147492625;FounderCES"/>
          <p:cNvPicPr/>
          <p:nvPr/>
        </p:nvPicPr>
        <p:blipFill>
          <a:blip r:embed="rId3"/>
          <a:stretch>
            <a:fillRect/>
          </a:stretch>
        </p:blipFill>
        <p:spPr>
          <a:xfrm>
            <a:off x="910630" y="2204864"/>
            <a:ext cx="2266315" cy="1080135"/>
          </a:xfrm>
          <a:prstGeom prst="rect">
            <a:avLst/>
          </a:prstGeom>
        </p:spPr>
      </p:pic>
      <p:pic>
        <p:nvPicPr>
          <p:cNvPr id="6" name="ca347b.jpg" descr="id:2147492632;FounderCES"/>
          <p:cNvPicPr/>
          <p:nvPr/>
        </p:nvPicPr>
        <p:blipFill>
          <a:blip r:embed="rId4"/>
          <a:stretch>
            <a:fillRect/>
          </a:stretch>
        </p:blipFill>
        <p:spPr>
          <a:xfrm>
            <a:off x="6671270" y="2420888"/>
            <a:ext cx="2160905" cy="1014730"/>
          </a:xfrm>
          <a:prstGeom prst="rect">
            <a:avLst/>
          </a:prstGeom>
        </p:spPr>
      </p:pic>
      <p:pic>
        <p:nvPicPr>
          <p:cNvPr id="7" name="ca347c.jpg" descr="id:2147492639;FounderCES"/>
          <p:cNvPicPr/>
          <p:nvPr/>
        </p:nvPicPr>
        <p:blipFill>
          <a:blip r:embed="rId5"/>
          <a:stretch>
            <a:fillRect/>
          </a:stretch>
        </p:blipFill>
        <p:spPr>
          <a:xfrm>
            <a:off x="910630" y="3717032"/>
            <a:ext cx="2552700" cy="1234440"/>
          </a:xfrm>
          <a:prstGeom prst="rect">
            <a:avLst/>
          </a:prstGeom>
        </p:spPr>
      </p:pic>
      <p:pic>
        <p:nvPicPr>
          <p:cNvPr id="8" name="ca347d.jpg" descr="id:2147492646;FounderCES"/>
          <p:cNvPicPr/>
          <p:nvPr/>
        </p:nvPicPr>
        <p:blipFill>
          <a:blip r:embed="rId6"/>
          <a:stretch>
            <a:fillRect/>
          </a:stretch>
        </p:blipFill>
        <p:spPr>
          <a:xfrm>
            <a:off x="6599262" y="4077072"/>
            <a:ext cx="2343785" cy="1092200"/>
          </a:xfrm>
          <a:prstGeom prst="rect">
            <a:avLst/>
          </a:prstGeom>
        </p:spPr>
      </p:pic>
    </p:spTree>
    <p:extLst>
      <p:ext uri="{BB962C8B-B14F-4D97-AF65-F5344CB8AC3E}">
        <p14:creationId xmlns:p14="http://schemas.microsoft.com/office/powerpoint/2010/main" val="2959824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22337"/>
            <a:ext cx="11485848" cy="175432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紫光的频率较高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根据光电效应的实验规律可知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紫光所对应的遏止电压较大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紫光的遏止电压与光的强弱无关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同时同一频率的光照射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饱和电流的大小与光的强弱有关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光照强度越强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饱和电流越大</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2"/>
          <a:stretch>
            <a:fillRect/>
          </a:stretch>
        </p:blipFill>
        <p:spPr>
          <a:xfrm>
            <a:off x="406574" y="2029786"/>
            <a:ext cx="798830" cy="284480"/>
          </a:xfrm>
          <a:prstGeom prst="rect">
            <a:avLst/>
          </a:prstGeom>
        </p:spPr>
      </p:pic>
      <p:sp>
        <p:nvSpPr>
          <p:cNvPr id="5" name="内容占位符 1"/>
          <p:cNvSpPr txBox="1">
            <a:spLocks/>
          </p:cNvSpPr>
          <p:nvPr/>
        </p:nvSpPr>
        <p:spPr bwMode="auto">
          <a:xfrm>
            <a:off x="360854" y="356911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333;FounderCES"/>
          <p:cNvPicPr/>
          <p:nvPr/>
        </p:nvPicPr>
        <p:blipFill>
          <a:blip r:embed="rId3"/>
          <a:stretch>
            <a:fillRect/>
          </a:stretch>
        </p:blipFill>
        <p:spPr>
          <a:xfrm>
            <a:off x="478582" y="3731713"/>
            <a:ext cx="792088" cy="281930"/>
          </a:xfrm>
          <a:prstGeom prst="rect">
            <a:avLst/>
          </a:prstGeom>
        </p:spPr>
      </p:pic>
    </p:spTree>
    <p:extLst>
      <p:ext uri="{BB962C8B-B14F-4D97-AF65-F5344CB8AC3E}">
        <p14:creationId xmlns:p14="http://schemas.microsoft.com/office/powerpoint/2010/main" val="411328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296"/>
            <a:ext cx="11521280" cy="5165992"/>
          </a:xfrm>
          <a:prstGeom prst="rect">
            <a:avLst/>
          </a:prstGeom>
        </p:spPr>
      </p:pic>
      <p:sp>
        <p:nvSpPr>
          <p:cNvPr id="2" name="内容占位符 1"/>
          <p:cNvSpPr>
            <a:spLocks noGrp="1"/>
          </p:cNvSpPr>
          <p:nvPr>
            <p:ph idx="1"/>
          </p:nvPr>
        </p:nvSpPr>
        <p:spPr>
          <a:xfrm>
            <a:off x="360854" y="836712"/>
            <a:ext cx="11485848" cy="646331"/>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光电流随所加电压的变化规律图像</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3"/>
          <a:stretch>
            <a:fillRect/>
          </a:stretch>
        </p:blipFill>
        <p:spPr>
          <a:xfrm>
            <a:off x="406574" y="1071320"/>
            <a:ext cx="1353185" cy="296545"/>
          </a:xfrm>
          <a:prstGeom prst="rect">
            <a:avLst/>
          </a:prstGeom>
        </p:spPr>
      </p:pic>
      <mc:AlternateContent xmlns:mc="http://schemas.openxmlformats.org/markup-compatibility/2006">
        <mc:Choice xmlns:a14="http://schemas.microsoft.com/office/drawing/2010/main" Requires="a14">
          <p:graphicFrame>
            <p:nvGraphicFramePr>
              <p:cNvPr id="8" name="表格 7"/>
              <p:cNvGraphicFramePr>
                <a:graphicFrameLocks noGrp="1"/>
              </p:cNvGraphicFramePr>
              <p:nvPr>
                <p:extLst>
                  <p:ext uri="{D42A27DB-BD31-4B8C-83A1-F6EECF244321}">
                    <p14:modId xmlns:p14="http://schemas.microsoft.com/office/powerpoint/2010/main" val="587207245"/>
                  </p:ext>
                </p:extLst>
              </p:nvPr>
            </p:nvGraphicFramePr>
            <p:xfrm>
              <a:off x="406575" y="1484025"/>
              <a:ext cx="11377264" cy="4321239"/>
            </p:xfrm>
            <a:graphic>
              <a:graphicData uri="http://schemas.openxmlformats.org/drawingml/2006/table">
                <a:tbl>
                  <a:tblPr firstRow="1" firstCol="1" bandRow="1"/>
                  <a:tblGrid>
                    <a:gridCol w="1512167">
                      <a:extLst>
                        <a:ext uri="{9D8B030D-6E8A-4147-A177-3AD203B41FA5}">
                          <a16:colId xmlns:a16="http://schemas.microsoft.com/office/drawing/2014/main" val="2042359953"/>
                        </a:ext>
                      </a:extLst>
                    </a:gridCol>
                    <a:gridCol w="9865097">
                      <a:extLst>
                        <a:ext uri="{9D8B030D-6E8A-4147-A177-3AD203B41FA5}">
                          <a16:colId xmlns:a16="http://schemas.microsoft.com/office/drawing/2014/main" val="1905718974"/>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横坐标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nSpc>
                              <a:spcPts val="1785"/>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表示所加电压为正向电压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表示所加电压为反向电压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图像的横轴截距表示遏止电压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𝒉</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𝒆</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𝑾</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𝒆</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可知遏止电压能够反映入射光的频率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遏止电压越大说明入射光的频率越高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反之越低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1895567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纵坐标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光电流随所加反向电压的增大而减小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随所加正向电压的增大而增大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但是图像存在渐近线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表示光电流存在饱和值</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即当光电流达到饱和值后不再随正向电压的增大而增大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纵轴截距表示不加电压时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只要发生了光电效应就会产生的光电流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67483031"/>
                      </a:ext>
                    </a:extLst>
                  </a:tr>
                </a:tbl>
              </a:graphicData>
            </a:graphic>
          </p:graphicFrame>
        </mc:Choice>
        <mc:Fallback>
          <p:graphicFrame>
            <p:nvGraphicFramePr>
              <p:cNvPr id="8" name="表格 7"/>
              <p:cNvGraphicFramePr>
                <a:graphicFrameLocks noGrp="1"/>
              </p:cNvGraphicFramePr>
              <p:nvPr>
                <p:extLst>
                  <p:ext uri="{D42A27DB-BD31-4B8C-83A1-F6EECF244321}">
                    <p14:modId xmlns:p14="http://schemas.microsoft.com/office/powerpoint/2010/main" val="587207245"/>
                  </p:ext>
                </p:extLst>
              </p:nvPr>
            </p:nvGraphicFramePr>
            <p:xfrm>
              <a:off x="406575" y="1484025"/>
              <a:ext cx="11377264" cy="4321239"/>
            </p:xfrm>
            <a:graphic>
              <a:graphicData uri="http://schemas.openxmlformats.org/drawingml/2006/table">
                <a:tbl>
                  <a:tblPr firstRow="1" firstCol="1" bandRow="1"/>
                  <a:tblGrid>
                    <a:gridCol w="1512167">
                      <a:extLst>
                        <a:ext uri="{9D8B030D-6E8A-4147-A177-3AD203B41FA5}">
                          <a16:colId xmlns:a16="http://schemas.microsoft.com/office/drawing/2014/main" val="2042359953"/>
                        </a:ext>
                      </a:extLst>
                    </a:gridCol>
                    <a:gridCol w="9865097">
                      <a:extLst>
                        <a:ext uri="{9D8B030D-6E8A-4147-A177-3AD203B41FA5}">
                          <a16:colId xmlns:a16="http://schemas.microsoft.com/office/drawing/2014/main" val="1905718974"/>
                        </a:ext>
                      </a:extLst>
                    </a:gridCol>
                  </a:tblGrid>
                  <a:tr h="212667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横坐标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15370" t="-287" r="-123" b="-108023"/>
                          </a:stretch>
                        </a:blipFill>
                      </a:tcPr>
                    </a:tc>
                    <a:extLst>
                      <a:ext uri="{0D108BD9-81ED-4DB2-BD59-A6C34878D82A}">
                        <a16:rowId xmlns:a16="http://schemas.microsoft.com/office/drawing/2014/main" val="2718955676"/>
                      </a:ext>
                    </a:extLst>
                  </a:tr>
                  <a:tr h="219456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纵坐标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光电流随所加反向电压的增大而减小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随所加正向电压的增大而增大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但是图像存在渐近线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表示光电流存在饱和值</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即当光电流达到饱和值后不再随正向电压的增大而增大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纵轴截距表示不加电压时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只要发生了光电效应就会产生的光电流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67483031"/>
                      </a:ext>
                    </a:extLst>
                  </a:tr>
                </a:tbl>
              </a:graphicData>
            </a:graphic>
          </p:graphicFrame>
        </mc:Fallback>
      </mc:AlternateContent>
    </p:spTree>
    <p:extLst>
      <p:ext uri="{BB962C8B-B14F-4D97-AF65-F5344CB8AC3E}">
        <p14:creationId xmlns:p14="http://schemas.microsoft.com/office/powerpoint/2010/main" val="196687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研究光电效应的电路图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和阳极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是密封在真空玻璃管中的两个电极，阴极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在受到光照时能够发射光电子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与阳极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的大小可以通过滑动变阻器调节，电源的正负极也可以对调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电源按图示极性连接时，闭合开关后，阳极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发出的光电子，在电路中形成光电流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这导致电压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b72a.jpg" descr="id:2147492462;FounderCES"/>
          <p:cNvPicPr/>
          <p:nvPr/>
        </p:nvPicPr>
        <p:blipFill>
          <a:blip r:embed="rId2"/>
          <a:stretch>
            <a:fillRect/>
          </a:stretch>
        </p:blipFill>
        <p:spPr>
          <a:xfrm>
            <a:off x="4799062" y="1556792"/>
            <a:ext cx="1368152" cy="1888141"/>
          </a:xfrm>
          <a:prstGeom prst="rect">
            <a:avLst/>
          </a:prstGeom>
        </p:spPr>
      </p:pic>
    </p:spTree>
    <p:extLst>
      <p:ext uri="{BB962C8B-B14F-4D97-AF65-F5344CB8AC3E}">
        <p14:creationId xmlns:p14="http://schemas.microsoft.com/office/powerpoint/2010/main" val="3421810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光电效应的实验规律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）存在极限频率：当入射光的频率低于某一频率时，光电流消失，不会产生光电效应，这一频率称为极限频率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极限频率与金属的种类有关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只有当入射光的频率大于或等于极限频率，才会产生光电效应；若入射光的频率小于极限频率，即使增加光的强度或照射时间，也不能产生光电效应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）光电效应的瞬时性：从光照射到金属表面至产生光电效应间隔的时间很短，通常在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9483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34566" y="1031713"/>
                <a:ext cx="11485848" cy="470154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）存在饱和电流：产生光电效应时，在光照强度不变的情况下，光电流随电压的增大而增大，当电流增大到一定值后，即使电压再增大，电流也不再增加，达到一个饱和值，即为饱和电流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在光频率不变的情况下，入射光越强，单位时间内逸出的电子数也越多，饱和电流越大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）存在遏止电压：阴极逸出的光电子具有初动能，因此在外加电压调到零时仍有光电流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如果施加反向电压，在电压较低时也还有光电流，只有当反向电压大于某一值时，光电流才为零，这一电压值称为遏止电压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遏止电压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与光电子最大初动能满足的关系为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34566" y="1031713"/>
                <a:ext cx="11485848" cy="4701543"/>
              </a:xfrm>
              <a:blipFill>
                <a:blip r:embed="rId2"/>
                <a:stretch>
                  <a:fillRect l="-849" r="-796" b="-38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79017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32072"/>
                <a:ext cx="11485848" cy="494520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光电效应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看似连续的光是由数量有限的、分立的光子组成的，每个光子的能量为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为普朗克常量，其值为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是光的频率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爱因斯坦光电效应方程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为一个光子的能量，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为一个电子从金属表面逸出而必须做的功，称为逸出功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为电子离开金属表面的最大初功能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32072"/>
                <a:ext cx="11485848" cy="4945200"/>
              </a:xfrm>
              <a:blipFill>
                <a:blip r:embed="rId2"/>
                <a:stretch>
                  <a:fillRect l="-796" r="-849" b="-493"/>
                </a:stretch>
              </a:blipFill>
            </p:spPr>
            <p:txBody>
              <a:bodyPr/>
              <a:lstStyle/>
              <a:p>
                <a:r>
                  <a:rPr lang="zh-CN" altLang="en-US">
                    <a:noFill/>
                  </a:rPr>
                  <a:t> </a:t>
                </a:r>
              </a:p>
            </p:txBody>
          </p:sp>
        </mc:Fallback>
      </mc:AlternateContent>
      <p:pic>
        <p:nvPicPr>
          <p:cNvPr id="3" name="知识点2.EPS" descr="id:2147489221;FounderCES"/>
          <p:cNvPicPr/>
          <p:nvPr/>
        </p:nvPicPr>
        <p:blipFill>
          <a:blip r:embed="rId3"/>
          <a:stretch>
            <a:fillRect/>
          </a:stretch>
        </p:blipFill>
        <p:spPr>
          <a:xfrm>
            <a:off x="406574" y="1094672"/>
            <a:ext cx="1161415" cy="308610"/>
          </a:xfrm>
          <a:prstGeom prst="rect">
            <a:avLst/>
          </a:prstGeom>
        </p:spPr>
      </p:pic>
    </p:spTree>
    <p:extLst>
      <p:ext uri="{BB962C8B-B14F-4D97-AF65-F5344CB8AC3E}">
        <p14:creationId xmlns:p14="http://schemas.microsoft.com/office/powerpoint/2010/main" val="4061270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5175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爱因斯坦光电效应方程对光电效应的解释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）这个方程表明，只有当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时，光电子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逸出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金属表面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就是光电效应的极限频率，如图所示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）这个方程还表明，光电子的最大初动能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的频</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有关，而与光的强弱无关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这就解释了遏止电压和光强无关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）电子一次性吸收光子的全部能量，不需要积累能量的时间，光电流自然几乎是瞬时产生的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）对于同种频率的光，光较强时，单位时间内照射到金属表面的光子数较多，照射金属时产生的光电子较多，因而饱和电流较大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51759"/>
              </a:xfrm>
              <a:blipFill>
                <a:blip r:embed="rId2"/>
                <a:stretch>
                  <a:fillRect l="-796" r="-849" b="-1276"/>
                </a:stretch>
              </a:blipFill>
            </p:spPr>
            <p:txBody>
              <a:bodyPr/>
              <a:lstStyle/>
              <a:p>
                <a:r>
                  <a:rPr lang="zh-CN" altLang="en-US">
                    <a:noFill/>
                  </a:rPr>
                  <a:t> </a:t>
                </a:r>
              </a:p>
            </p:txBody>
          </p:sp>
        </mc:Fallback>
      </mc:AlternateContent>
      <p:pic>
        <p:nvPicPr>
          <p:cNvPr id="3" name="tf27.jpg" descr="id:2147492476;FounderCES"/>
          <p:cNvPicPr/>
          <p:nvPr/>
        </p:nvPicPr>
        <p:blipFill>
          <a:blip r:embed="rId3"/>
          <a:stretch>
            <a:fillRect/>
          </a:stretch>
        </p:blipFill>
        <p:spPr>
          <a:xfrm>
            <a:off x="9191550" y="1124744"/>
            <a:ext cx="2264410" cy="2447290"/>
          </a:xfrm>
          <a:prstGeom prst="rect">
            <a:avLst/>
          </a:prstGeom>
        </p:spPr>
      </p:pic>
    </p:spTree>
    <p:extLst>
      <p:ext uri="{BB962C8B-B14F-4D97-AF65-F5344CB8AC3E}">
        <p14:creationId xmlns:p14="http://schemas.microsoft.com/office/powerpoint/2010/main" val="2585972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6122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遏止电压与光的频率和逸出功的关系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根据遏止电压与光电子最大初动能的关系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和爱因斯坦光电效应方程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，从而得到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的关系，即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𝑾</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遏止电压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与光的频率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是线性关系，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图像是一条斜率为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的直线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61223"/>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222998" y="3933056"/>
            <a:ext cx="3221081" cy="2204412"/>
          </a:xfrm>
          <a:prstGeom prst="rect">
            <a:avLst/>
          </a:prstGeom>
        </p:spPr>
      </p:pic>
    </p:spTree>
    <p:extLst>
      <p:ext uri="{BB962C8B-B14F-4D97-AF65-F5344CB8AC3E}">
        <p14:creationId xmlns:p14="http://schemas.microsoft.com/office/powerpoint/2010/main" val="2711356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052736"/>
            <a:ext cx="11521280" cy="4896544"/>
          </a:xfrm>
          <a:prstGeom prst="rect">
            <a:avLst/>
          </a:prstGeom>
        </p:spPr>
      </p:pic>
      <p:sp>
        <p:nvSpPr>
          <p:cNvPr id="2" name="内容占位符 1"/>
          <p:cNvSpPr>
            <a:spLocks noGrp="1"/>
          </p:cNvSpPr>
          <p:nvPr>
            <p:ph idx="1"/>
          </p:nvPr>
        </p:nvSpPr>
        <p:spPr>
          <a:xfrm>
            <a:off x="360854" y="1126485"/>
            <a:ext cx="11485848" cy="4524315"/>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光电效应规律中的两条线索和两个关系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两条线索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同一频率的光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光强</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光子数目多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发射光电子多</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饱和电流大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光子频率高</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光子能量大</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光电子的最大初动能</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归纳.EPS" descr="id:2147492490;FounderCES"/>
          <p:cNvPicPr/>
          <p:nvPr/>
        </p:nvPicPr>
        <p:blipFill>
          <a:blip r:embed="rId3"/>
          <a:stretch>
            <a:fillRect/>
          </a:stretch>
        </p:blipFill>
        <p:spPr>
          <a:xfrm>
            <a:off x="406574" y="1268760"/>
            <a:ext cx="1656080" cy="367665"/>
          </a:xfrm>
          <a:prstGeom prst="rect">
            <a:avLst/>
          </a:prstGeom>
        </p:spPr>
      </p:pic>
      <p:pic>
        <p:nvPicPr>
          <p:cNvPr id="6" name="TF29A.EPS" descr="id:2147492497;FounderCES"/>
          <p:cNvPicPr/>
          <p:nvPr/>
        </p:nvPicPr>
        <p:blipFill>
          <a:blip r:embed="rId4"/>
          <a:stretch>
            <a:fillRect/>
          </a:stretch>
        </p:blipFill>
        <p:spPr>
          <a:xfrm>
            <a:off x="3502918" y="2204864"/>
            <a:ext cx="4296410" cy="1852295"/>
          </a:xfrm>
          <a:prstGeom prst="rect">
            <a:avLst/>
          </a:prstGeom>
        </p:spPr>
      </p:pic>
    </p:spTree>
    <p:extLst>
      <p:ext uri="{BB962C8B-B14F-4D97-AF65-F5344CB8AC3E}">
        <p14:creationId xmlns:p14="http://schemas.microsoft.com/office/powerpoint/2010/main" val="212257231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598</TotalTime>
  <Words>1600</Words>
  <Application>Microsoft Office PowerPoint</Application>
  <PresentationFormat>自定义</PresentationFormat>
  <Paragraphs>150</Paragraphs>
  <Slides>27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583</cp:revision>
  <dcterms:created xsi:type="dcterms:W3CDTF">2020-11-06T05:24:00Z</dcterms:created>
  <dcterms:modified xsi:type="dcterms:W3CDTF">2025-11-03T09:12:31Z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